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handoutMasterIdLst>
    <p:handoutMasterId r:id="rId15"/>
  </p:handoutMasterIdLst>
  <p:sldIdLst>
    <p:sldId id="256" r:id="rId2"/>
    <p:sldId id="261" r:id="rId3"/>
    <p:sldId id="260" r:id="rId4"/>
    <p:sldId id="262" r:id="rId5"/>
    <p:sldId id="257" r:id="rId6"/>
    <p:sldId id="258" r:id="rId7"/>
    <p:sldId id="263" r:id="rId8"/>
    <p:sldId id="264" r:id="rId9"/>
    <p:sldId id="265" r:id="rId10"/>
    <p:sldId id="259" r:id="rId11"/>
    <p:sldId id="266" r:id="rId12"/>
    <p:sldId id="267" r:id="rId13"/>
    <p:sldId id="268" r:id="rId14"/>
  </p:sldIdLst>
  <p:sldSz cx="9144000" cy="6858000" type="screen4x3"/>
  <p:notesSz cx="7099300" cy="10234613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341" autoAdjust="0"/>
    <p:restoredTop sz="94599" autoAdjust="0"/>
  </p:normalViewPr>
  <p:slideViewPr>
    <p:cSldViewPr snapToGrid="0" snapToObjects="1">
      <p:cViewPr varScale="1">
        <p:scale>
          <a:sx n="70" d="100"/>
          <a:sy n="70" d="100"/>
        </p:scale>
        <p:origin x="-7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87EAC0A-9D7F-8C4D-A06F-C8EB467614D4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66230DB-912D-BD40-9A88-14D4679D630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37689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11/13/2012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B2D1-A0BB-B74E-B612-47BB2B497A8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F6DE-2D27-DD48-AFCB-8664A804C7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CC8F6DE-2D27-DD48-AFCB-8664A804C77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B2D1-A0BB-B74E-B612-47BB2B497A8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B2D1-A0BB-B74E-B612-47BB2B497A8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CC8F6DE-2D27-DD48-AFCB-8664A804C77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11/13/2012</a:t>
            </a:fld>
            <a:endParaRPr lang="en-US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D63B2D1-A0BB-B74E-B612-47BB2B497A8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F6DE-2D27-DD48-AFCB-8664A804C77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B2D1-A0BB-B74E-B612-47BB2B497A8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CC8F6DE-2D27-DD48-AFCB-8664A804C77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B2D1-A0BB-B74E-B612-47BB2B497A8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CC8F6DE-2D27-DD48-AFCB-8664A804C7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B2D1-A0BB-B74E-B612-47BB2B497A8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C8F6DE-2D27-DD48-AFCB-8664A804C7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C8F6DE-2D27-DD48-AFCB-8664A804C77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B2D1-A0BB-B74E-B612-47BB2B497A8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CC8F6DE-2D27-DD48-AFCB-8664A804C77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Trascinare l'immagine su un segnaposto o fare clic sull'icona per aggiungerla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63B2D1-A0BB-B74E-B612-47BB2B497A8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D63B2D1-A0BB-B74E-B612-47BB2B497A8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C8F6DE-2D27-DD48-AFCB-8664A804C77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.putrino@unict.it" TargetMode="External"/><Relationship Id="rId2" Type="http://schemas.openxmlformats.org/officeDocument/2006/relationships/hyperlink" Target="mailto:consoli@unict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cpo.unict.it/270/Didattica_270/Programmazione_e_Gestione_delle_Politiche_Sociali_(LM-87)/Nuova_Hom_Page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3625538"/>
            <a:ext cx="7772400" cy="2757557"/>
          </a:xfrm>
        </p:spPr>
        <p:txBody>
          <a:bodyPr>
            <a:normAutofit fontScale="92500" lnSpcReduction="20000"/>
          </a:bodyPr>
          <a:lstStyle/>
          <a:p>
            <a:r>
              <a:rPr lang="it-IT" sz="2900" dirty="0" smtClean="0"/>
              <a:t>Dipartimento di </a:t>
            </a:r>
          </a:p>
          <a:p>
            <a:r>
              <a:rPr lang="it-IT" sz="2900" dirty="0" smtClean="0"/>
              <a:t>Scienze Politiche e Sociali (DSPS)</a:t>
            </a:r>
          </a:p>
          <a:p>
            <a:endParaRPr lang="it-IT" sz="2900" dirty="0"/>
          </a:p>
          <a:p>
            <a:r>
              <a:rPr lang="it-IT" sz="2900" dirty="0" smtClean="0"/>
              <a:t>Università </a:t>
            </a:r>
            <a:r>
              <a:rPr lang="it-IT" sz="2900" dirty="0"/>
              <a:t>degli studi di </a:t>
            </a:r>
            <a:r>
              <a:rPr lang="it-IT" sz="2900" dirty="0" err="1" smtClean="0"/>
              <a:t>catania</a:t>
            </a:r>
            <a:endParaRPr lang="it-IT" sz="2900" dirty="0" smtClean="0"/>
          </a:p>
          <a:p>
            <a:r>
              <a:rPr lang="it-IT" sz="2900" dirty="0" err="1" smtClean="0"/>
              <a:t>a.a</a:t>
            </a:r>
            <a:r>
              <a:rPr lang="it-IT" sz="2900" dirty="0" smtClean="0"/>
              <a:t>. 2012/2013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Lm 87</a:t>
            </a:r>
            <a:br>
              <a:rPr lang="it-IT" dirty="0" smtClean="0"/>
            </a:br>
            <a:r>
              <a:rPr lang="it-IT" dirty="0" smtClean="0"/>
              <a:t>Programmazione e gestione delle politiche e dei servizi sociali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15532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Tirocinio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Una </a:t>
            </a:r>
            <a:r>
              <a:rPr lang="it-IT" dirty="0"/>
              <a:t>parte del percorso formativo </a:t>
            </a:r>
            <a:r>
              <a:rPr lang="it-IT" dirty="0" smtClean="0"/>
              <a:t>è dedicata </a:t>
            </a:r>
            <a:r>
              <a:rPr lang="it-IT" dirty="0"/>
              <a:t>al </a:t>
            </a:r>
            <a:r>
              <a:rPr lang="it-IT" b="1" dirty="0"/>
              <a:t>tirocinio</a:t>
            </a:r>
            <a:r>
              <a:rPr lang="it-IT" dirty="0"/>
              <a:t> da svolgersi presso enti ed amministrazioni pubbliche, imprese ed enti privati e/o di privato sociale che si occupino della gestione, della programmazione o di valutazioni dei servizi sociali nonché presso studi professionali di servizio sociale, o enti di ricerca sulle politiche di welfare. </a:t>
            </a:r>
            <a:endParaRPr lang="it-IT" dirty="0" smtClean="0"/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b="1" dirty="0" smtClean="0"/>
              <a:t>Regolamento </a:t>
            </a:r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b="1" dirty="0" smtClean="0"/>
              <a:t>Ufficio stage </a:t>
            </a:r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50162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Percorso tirocinio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Il </a:t>
            </a:r>
            <a:r>
              <a:rPr lang="it-IT" dirty="0"/>
              <a:t>numero di </a:t>
            </a:r>
            <a:r>
              <a:rPr lang="it-IT" dirty="0" err="1"/>
              <a:t>cfu</a:t>
            </a:r>
            <a:r>
              <a:rPr lang="it-IT" dirty="0"/>
              <a:t> di tirocinio previsti dal piano di studi del corso in "Programmazione e Gestione delle Politiche e dei Servizi” </a:t>
            </a:r>
            <a:r>
              <a:rPr lang="it-IT" sz="3600" b="1" dirty="0"/>
              <a:t>è pari a </a:t>
            </a:r>
            <a:r>
              <a:rPr lang="it-IT" sz="3600" b="1" dirty="0" smtClean="0"/>
              <a:t>12</a:t>
            </a:r>
            <a:r>
              <a:rPr lang="it-IT" dirty="0" smtClean="0"/>
              <a:t> </a:t>
            </a:r>
          </a:p>
          <a:p>
            <a:pPr marL="0" indent="0" algn="ctr">
              <a:buNone/>
            </a:pPr>
            <a:r>
              <a:rPr lang="it-IT" dirty="0" smtClean="0"/>
              <a:t>8 </a:t>
            </a:r>
            <a:r>
              <a:rPr lang="it-IT" dirty="0"/>
              <a:t>vanno svolti presso enti convenzionati e 4 </a:t>
            </a:r>
            <a:r>
              <a:rPr lang="it-IT" dirty="0" err="1"/>
              <a:t>cfu</a:t>
            </a:r>
            <a:r>
              <a:rPr lang="it-IT" dirty="0"/>
              <a:t> in </a:t>
            </a:r>
            <a:r>
              <a:rPr lang="it-IT" dirty="0" smtClean="0"/>
              <a:t>aula</a:t>
            </a:r>
            <a:br>
              <a:rPr lang="it-IT" dirty="0" smtClean="0"/>
            </a:br>
            <a:r>
              <a:rPr lang="it-IT" dirty="0" smtClean="0"/>
              <a:t> </a:t>
            </a:r>
          </a:p>
          <a:p>
            <a:pPr marL="0" indent="0" algn="just">
              <a:buNone/>
            </a:pPr>
            <a:r>
              <a:rPr lang="it-IT" b="1" dirty="0" smtClean="0"/>
              <a:t>2cfu</a:t>
            </a:r>
            <a:r>
              <a:rPr lang="it-IT" dirty="0" smtClean="0"/>
              <a:t> </a:t>
            </a:r>
            <a:r>
              <a:rPr lang="it-IT" dirty="0"/>
              <a:t>verranno svolti prima dell’inizio dell’attività di tirocinio e consistono in  </a:t>
            </a:r>
            <a:r>
              <a:rPr lang="it-IT" b="1" dirty="0"/>
              <a:t>laboratori di orientamento </a:t>
            </a:r>
            <a:r>
              <a:rPr lang="it-IT" dirty="0"/>
              <a:t>alla progettazione sociale, </a:t>
            </a:r>
            <a:endParaRPr lang="it-IT" dirty="0" smtClean="0"/>
          </a:p>
          <a:p>
            <a:pPr marL="0" indent="0" algn="just">
              <a:buNone/>
            </a:pPr>
            <a:r>
              <a:rPr lang="it-IT" b="1" dirty="0" smtClean="0"/>
              <a:t>2cfu</a:t>
            </a:r>
            <a:r>
              <a:rPr lang="it-IT" dirty="0" smtClean="0"/>
              <a:t> </a:t>
            </a:r>
            <a:r>
              <a:rPr lang="it-IT" dirty="0"/>
              <a:t>verranno invece svolti a ridosso della conclusione del </a:t>
            </a:r>
            <a:r>
              <a:rPr lang="it-IT" dirty="0" smtClean="0"/>
              <a:t>periodo </a:t>
            </a:r>
            <a:r>
              <a:rPr lang="it-IT" dirty="0"/>
              <a:t>di tirocinio presso gli enti e consistono in </a:t>
            </a:r>
            <a:r>
              <a:rPr lang="it-IT" b="1" dirty="0"/>
              <a:t>attività di supervisione </a:t>
            </a:r>
            <a:r>
              <a:rPr lang="it-IT" dirty="0"/>
              <a:t>professionale ed accademica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111665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Prova finale / laurea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La </a:t>
            </a:r>
            <a:r>
              <a:rPr lang="it-IT" dirty="0"/>
              <a:t>prova finale, </a:t>
            </a:r>
            <a:r>
              <a:rPr lang="it-IT" b="1" dirty="0"/>
              <a:t>pari a 18 </a:t>
            </a:r>
            <a:r>
              <a:rPr lang="it-IT" b="1" dirty="0" smtClean="0"/>
              <a:t>CFU, </a:t>
            </a:r>
            <a:r>
              <a:rPr lang="it-IT" dirty="0"/>
              <a:t>consiste nella preparazione e discussione di una tesi scelta dal candidato su un argomento concordato con un relatore docente titolare di insegnamento nel corso magistrale. Nella tesi il candidato deve sviluppare un </a:t>
            </a:r>
            <a:r>
              <a:rPr lang="it-IT" b="1" dirty="0"/>
              <a:t>contributo originale </a:t>
            </a:r>
            <a:r>
              <a:rPr lang="it-IT" dirty="0"/>
              <a:t>dimostrando conoscenza della letteratura scientifica relativa agli argomenti trattati e padronanza dei metodi di ricerca utilizzati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Sperimentazione in corso:</a:t>
            </a:r>
          </a:p>
          <a:p>
            <a:pPr lvl="1"/>
            <a:r>
              <a:rPr lang="it-IT" dirty="0" smtClean="0"/>
              <a:t>Articolazione  aree / macro temi </a:t>
            </a:r>
          </a:p>
          <a:p>
            <a:pPr lvl="2"/>
            <a:r>
              <a:rPr lang="it-IT" dirty="0" smtClean="0"/>
              <a:t>(Interazione socio-sanitaria; valutazione politiche sociali; qualità dei servizi; inclusione/esclusione sociale ….) </a:t>
            </a:r>
          </a:p>
          <a:p>
            <a:pPr lvl="1"/>
            <a:r>
              <a:rPr lang="it-IT" dirty="0" smtClean="0"/>
              <a:t>Commissioni allargate </a:t>
            </a:r>
          </a:p>
          <a:p>
            <a:pPr lvl="2"/>
            <a:r>
              <a:rPr lang="it-IT" dirty="0" smtClean="0"/>
              <a:t>(multidisciplinarietà)</a:t>
            </a:r>
          </a:p>
          <a:p>
            <a:pPr lvl="1"/>
            <a:r>
              <a:rPr lang="it-IT" dirty="0" smtClean="0"/>
              <a:t>Fasi:</a:t>
            </a:r>
          </a:p>
          <a:p>
            <a:pPr lvl="2"/>
            <a:r>
              <a:rPr lang="it-IT" dirty="0" smtClean="0"/>
              <a:t>Costruzione bibliografia ragionata</a:t>
            </a:r>
          </a:p>
          <a:p>
            <a:pPr lvl="2"/>
            <a:r>
              <a:rPr lang="it-IT" dirty="0" smtClean="0"/>
              <a:t>Presentazione progetto di ricerca</a:t>
            </a:r>
          </a:p>
          <a:p>
            <a:pPr lvl="2"/>
            <a:r>
              <a:rPr lang="it-IT" dirty="0" smtClean="0"/>
              <a:t>Realizzazione progetto</a:t>
            </a:r>
          </a:p>
          <a:p>
            <a:pPr lvl="2"/>
            <a:r>
              <a:rPr lang="it-IT" dirty="0" smtClean="0"/>
              <a:t>Esposizione orale</a:t>
            </a:r>
          </a:p>
          <a:p>
            <a:pPr lvl="2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5269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Alcune considerazioni finali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Crediti liberi</a:t>
            </a:r>
          </a:p>
          <a:p>
            <a:pPr lvl="1"/>
            <a:r>
              <a:rPr lang="it-IT" dirty="0" smtClean="0"/>
              <a:t>3 CFU consultazione banche dati on-line, gestione e rappresentazione dei dati</a:t>
            </a:r>
          </a:p>
          <a:p>
            <a:pPr marL="274320" lvl="1" indent="0">
              <a:buNone/>
            </a:pPr>
            <a:endParaRPr lang="it-IT" dirty="0" smtClean="0"/>
          </a:p>
          <a:p>
            <a:r>
              <a:rPr lang="it-IT" dirty="0" smtClean="0"/>
              <a:t>Obiettivi formativi </a:t>
            </a:r>
          </a:p>
          <a:p>
            <a:pPr lvl="1"/>
            <a:r>
              <a:rPr lang="it-IT" dirty="0" smtClean="0"/>
              <a:t>Docenti / studenti</a:t>
            </a:r>
          </a:p>
          <a:p>
            <a:pPr lvl="1"/>
            <a:r>
              <a:rPr lang="it-IT" dirty="0" smtClean="0"/>
              <a:t>Responsabilità ed autonomia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Proposte </a:t>
            </a:r>
          </a:p>
          <a:p>
            <a:pPr lvl="1"/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72262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dirty="0"/>
              <a:t>Corso di Laurea Magistrale in </a:t>
            </a:r>
            <a:br>
              <a:rPr lang="it-IT" sz="2400" b="1" dirty="0"/>
            </a:br>
            <a:r>
              <a:rPr lang="it-IT" sz="2400" b="1" dirty="0"/>
              <a:t>Programmazione e Gestione delle Politiche </a:t>
            </a:r>
            <a:r>
              <a:rPr lang="it-IT" sz="2400" b="1" dirty="0" smtClean="0"/>
              <a:t>Sociali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A.A. 2012/2013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/>
              <a:t>   Presidente: </a:t>
            </a:r>
            <a:endParaRPr lang="it-IT" b="1" dirty="0" smtClean="0"/>
          </a:p>
          <a:p>
            <a:pPr lvl="3"/>
            <a:r>
              <a:rPr lang="it-IT" b="1" dirty="0" smtClean="0"/>
              <a:t>Prof.ssa </a:t>
            </a:r>
            <a:r>
              <a:rPr lang="it-IT" b="1" u="sng" dirty="0">
                <a:hlinkClick r:id="rId2"/>
              </a:rPr>
              <a:t>Maria Teresa </a:t>
            </a:r>
            <a:r>
              <a:rPr lang="it-IT" b="1" u="sng" dirty="0" smtClean="0">
                <a:hlinkClick r:id="rId2"/>
              </a:rPr>
              <a:t>Consoli (consoli@unict.it)</a:t>
            </a:r>
            <a:endParaRPr lang="it-IT" u="sng" dirty="0">
              <a:hlinkClick r:id="rId2"/>
            </a:endParaRPr>
          </a:p>
          <a:p>
            <a:pPr marL="0" indent="0">
              <a:buNone/>
            </a:pPr>
            <a:r>
              <a:rPr lang="it-IT" dirty="0"/>
              <a:t> </a:t>
            </a:r>
            <a:endParaRPr lang="it-IT" dirty="0" smtClean="0"/>
          </a:p>
          <a:p>
            <a:r>
              <a:rPr lang="it-IT" dirty="0"/>
              <a:t>  </a:t>
            </a:r>
            <a:r>
              <a:rPr lang="it-IT" b="1" dirty="0"/>
              <a:t>Segreteria Didattica: </a:t>
            </a:r>
            <a:endParaRPr lang="it-IT" b="1" dirty="0" smtClean="0"/>
          </a:p>
          <a:p>
            <a:pPr lvl="3"/>
            <a:r>
              <a:rPr lang="it-IT" b="1" dirty="0" smtClean="0"/>
              <a:t>Sig.ra </a:t>
            </a:r>
            <a:r>
              <a:rPr lang="it-IT" b="1" u="sng" dirty="0">
                <a:hlinkClick r:id="rId3"/>
              </a:rPr>
              <a:t>M. Graciela Putrino </a:t>
            </a:r>
            <a:r>
              <a:rPr lang="it-IT" b="1" u="sng" dirty="0" smtClean="0">
                <a:hlinkClick r:id="rId3"/>
              </a:rPr>
              <a:t>(g.putrino@unict.it</a:t>
            </a:r>
            <a:r>
              <a:rPr lang="it-IT" u="sng" dirty="0" smtClean="0">
                <a:hlinkClick r:id="rId3"/>
              </a:rPr>
              <a:t>)</a:t>
            </a:r>
            <a:endParaRPr lang="it-IT" sz="2000" b="1" u="sng" dirty="0" smtClean="0">
              <a:hlinkClick r:id="rId3"/>
            </a:endParaRPr>
          </a:p>
          <a:p>
            <a:pPr marL="1371600" lvl="5" indent="0">
              <a:buNone/>
            </a:pPr>
            <a:r>
              <a:rPr lang="it-IT" sz="2000" b="1" u="sng" dirty="0" smtClean="0">
                <a:hlinkClick r:id="rId3"/>
              </a:rPr>
              <a:t>Tel</a:t>
            </a:r>
            <a:r>
              <a:rPr lang="it-IT" sz="2000" b="1" u="sng" dirty="0">
                <a:hlinkClick r:id="rId3"/>
              </a:rPr>
              <a:t>. </a:t>
            </a:r>
            <a:r>
              <a:rPr lang="it-IT" sz="2000" u="sng" dirty="0">
                <a:hlinkClick r:id="rId3"/>
              </a:rPr>
              <a:t>095-7347282 - </a:t>
            </a:r>
            <a:r>
              <a:rPr lang="it-IT" sz="2000" b="1" u="sng" dirty="0">
                <a:hlinkClick r:id="rId3"/>
              </a:rPr>
              <a:t>Fax</a:t>
            </a:r>
            <a:r>
              <a:rPr lang="it-IT" sz="2000" u="sng" dirty="0">
                <a:hlinkClick r:id="rId3"/>
              </a:rPr>
              <a:t> 095-7347281</a:t>
            </a:r>
            <a:r>
              <a:rPr lang="it-IT" sz="2000" u="sng" dirty="0" smtClean="0">
                <a:hlinkClick r:id="rId3"/>
              </a:rPr>
              <a:t> </a:t>
            </a:r>
            <a:endParaRPr lang="it-IT" sz="2000" u="sng" dirty="0"/>
          </a:p>
          <a:p>
            <a:pPr marL="0" indent="0" algn="ctr">
              <a:buNone/>
            </a:pPr>
            <a:r>
              <a:rPr lang="it-IT" dirty="0"/>
              <a:t> </a:t>
            </a: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 </a:t>
            </a:r>
            <a:r>
              <a:rPr lang="it-IT" b="1" dirty="0"/>
              <a:t>Ricevimento Studenti:</a:t>
            </a:r>
            <a:r>
              <a:rPr lang="it-IT" dirty="0"/>
              <a:t> </a:t>
            </a: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lunedì</a:t>
            </a:r>
            <a:r>
              <a:rPr lang="it-IT" dirty="0"/>
              <a:t>, martedì e giovedì, </a:t>
            </a:r>
            <a:endParaRPr lang="it-IT" dirty="0" smtClean="0"/>
          </a:p>
          <a:p>
            <a:pPr marL="0" indent="0" algn="ctr">
              <a:buNone/>
            </a:pPr>
            <a:r>
              <a:rPr lang="it-IT" dirty="0"/>
              <a:t>	</a:t>
            </a:r>
            <a:r>
              <a:rPr lang="it-IT" dirty="0" smtClean="0"/>
              <a:t>ore </a:t>
            </a:r>
            <a:r>
              <a:rPr lang="it-IT" dirty="0"/>
              <a:t>10.30 -12.30 (2° piano - Facoltà)			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609715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Consultare il SITO: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>
                <a:hlinkClick r:id="rId2"/>
              </a:rPr>
              <a:t>http</a:t>
            </a:r>
            <a:r>
              <a:rPr lang="it-IT" dirty="0">
                <a:hlinkClick r:id="rId2"/>
              </a:rPr>
              <a:t>://www.fscpo.unict.it/270/Didattica_270/Programmazione_e_Gestione_delle_Politiche_Sociali_(LM-87)/</a:t>
            </a:r>
            <a:r>
              <a:rPr lang="it-IT" dirty="0" smtClean="0">
                <a:hlinkClick r:id="rId2"/>
              </a:rPr>
              <a:t>Nuova_Hom_Page.htm</a:t>
            </a:r>
            <a:endParaRPr lang="it-IT" dirty="0" smtClean="0"/>
          </a:p>
          <a:p>
            <a:endParaRPr lang="it-IT" dirty="0"/>
          </a:p>
          <a:p>
            <a:pPr algn="ctr"/>
            <a:r>
              <a:rPr lang="it-IT" dirty="0" smtClean="0"/>
              <a:t>Avvisi studenti !!!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443608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Calendario didattico /esami / appelli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b="1" u="sng" dirty="0" smtClean="0"/>
              <a:t>I</a:t>
            </a:r>
            <a:r>
              <a:rPr lang="it-IT" b="1" u="sng" dirty="0"/>
              <a:t>° CICLO</a:t>
            </a:r>
            <a:endParaRPr lang="it-IT" dirty="0"/>
          </a:p>
          <a:p>
            <a:r>
              <a:rPr lang="it-IT" b="1" i="1" dirty="0" smtClean="0"/>
              <a:t>1</a:t>
            </a:r>
            <a:r>
              <a:rPr lang="it-IT" b="1" i="1" dirty="0"/>
              <a:t>° anno:</a:t>
            </a:r>
            <a:r>
              <a:rPr lang="it-IT" i="1" dirty="0"/>
              <a:t>  dal 08 Novembre 2012  al 21 Dicembre 2012	</a:t>
            </a:r>
            <a:r>
              <a:rPr lang="it-IT" i="1" dirty="0" smtClean="0"/>
              <a:t>Lezioni</a:t>
            </a:r>
            <a:endParaRPr lang="it-IT" dirty="0"/>
          </a:p>
          <a:p>
            <a:r>
              <a:rPr lang="it-IT" b="1" i="1" dirty="0"/>
              <a:t>2° anno:</a:t>
            </a:r>
            <a:r>
              <a:rPr lang="it-IT" i="1" dirty="0"/>
              <a:t> dal 22 Ottobre 2012 al 21 Dicembre 2012	</a:t>
            </a:r>
            <a:r>
              <a:rPr lang="it-IT" i="1" dirty="0" smtClean="0"/>
              <a:t>Lezioni</a:t>
            </a:r>
            <a:endParaRPr lang="it-IT" dirty="0"/>
          </a:p>
          <a:p>
            <a:pPr marL="0" indent="0" algn="ctr">
              <a:buNone/>
            </a:pPr>
            <a:endParaRPr lang="it-IT" b="1" i="1" dirty="0" smtClean="0"/>
          </a:p>
          <a:p>
            <a:pPr marL="0" indent="0" algn="ctr">
              <a:buNone/>
            </a:pPr>
            <a:r>
              <a:rPr lang="it-IT" b="1" i="1" dirty="0" smtClean="0"/>
              <a:t>Dal </a:t>
            </a:r>
            <a:r>
              <a:rPr lang="it-IT" b="1" i="1" dirty="0"/>
              <a:t>22 Dicembre 2012 al 04 Gennaio 2012	Vacanze natalizie</a:t>
            </a:r>
            <a:endParaRPr lang="it-IT" dirty="0"/>
          </a:p>
          <a:p>
            <a:endParaRPr lang="it-IT" b="1" i="1" dirty="0" smtClean="0"/>
          </a:p>
          <a:p>
            <a:r>
              <a:rPr lang="it-IT" b="1" i="1" dirty="0" smtClean="0"/>
              <a:t>1</a:t>
            </a:r>
            <a:r>
              <a:rPr lang="it-IT" b="1" i="1" dirty="0"/>
              <a:t>° e 2° anno:</a:t>
            </a:r>
            <a:r>
              <a:rPr lang="it-IT" i="1" dirty="0"/>
              <a:t> dal 7 Gennaio al 01 Febbraio 2013	</a:t>
            </a:r>
            <a:r>
              <a:rPr lang="it-IT" i="1" dirty="0" smtClean="0"/>
              <a:t>Lezioni</a:t>
            </a:r>
            <a:endParaRPr lang="it-IT" dirty="0"/>
          </a:p>
          <a:p>
            <a:endParaRPr lang="it-IT" b="1" u="sng" dirty="0" smtClean="0"/>
          </a:p>
          <a:p>
            <a:r>
              <a:rPr lang="it-IT" b="1" u="sng" dirty="0" smtClean="0"/>
              <a:t>II</a:t>
            </a:r>
            <a:r>
              <a:rPr lang="it-IT" b="1" u="sng" dirty="0"/>
              <a:t>° CICLO </a:t>
            </a:r>
            <a:endParaRPr lang="it-IT" dirty="0"/>
          </a:p>
          <a:p>
            <a:r>
              <a:rPr lang="it-IT" b="1" i="1" dirty="0" smtClean="0"/>
              <a:t>1</a:t>
            </a:r>
            <a:r>
              <a:rPr lang="it-IT" b="1" i="1" dirty="0"/>
              <a:t>° e 2° anno:</a:t>
            </a:r>
            <a:r>
              <a:rPr lang="it-IT" i="1" dirty="0"/>
              <a:t> </a:t>
            </a:r>
            <a:r>
              <a:rPr lang="it-IT" i="1" dirty="0" smtClean="0"/>
              <a:t> 11 </a:t>
            </a:r>
            <a:r>
              <a:rPr lang="it-IT" i="1" dirty="0"/>
              <a:t>Marzo 2013 	08 Giugno 2013	</a:t>
            </a:r>
            <a:r>
              <a:rPr lang="it-IT" i="1" dirty="0" smtClean="0"/>
              <a:t>Lezioni </a:t>
            </a:r>
            <a:endParaRPr lang="it-IT" dirty="0"/>
          </a:p>
          <a:p>
            <a:pPr marL="0" indent="0">
              <a:buNone/>
            </a:pPr>
            <a:endParaRPr lang="it-IT" b="1" i="1" dirty="0" smtClean="0"/>
          </a:p>
          <a:p>
            <a:endParaRPr lang="it-IT" b="1" i="1" dirty="0" smtClean="0"/>
          </a:p>
          <a:p>
            <a:r>
              <a:rPr lang="it-IT" b="1" i="1" dirty="0" smtClean="0"/>
              <a:t>Sessioni d’esame </a:t>
            </a:r>
          </a:p>
          <a:p>
            <a:r>
              <a:rPr lang="it-IT" i="1" dirty="0" smtClean="0"/>
              <a:t>1</a:t>
            </a:r>
            <a:r>
              <a:rPr lang="it-IT" i="1" dirty="0"/>
              <a:t>° </a:t>
            </a:r>
            <a:r>
              <a:rPr lang="it-IT" i="1" dirty="0" smtClean="0"/>
              <a:t>Sessione  </a:t>
            </a:r>
            <a:r>
              <a:rPr lang="it-IT" i="1" dirty="0"/>
              <a:t>(Sessione Anticipata A.A. 2012-2013)	7 Febbraio 2013 al 09 Marzo </a:t>
            </a:r>
            <a:r>
              <a:rPr lang="it-IT" i="1" dirty="0" smtClean="0"/>
              <a:t>2013</a:t>
            </a:r>
            <a:endParaRPr lang="it-IT" dirty="0" smtClean="0"/>
          </a:p>
          <a:p>
            <a:r>
              <a:rPr lang="it-IT" i="1" dirty="0" smtClean="0"/>
              <a:t>2</a:t>
            </a:r>
            <a:r>
              <a:rPr lang="it-IT" i="1" dirty="0"/>
              <a:t>° Sessione </a:t>
            </a:r>
            <a:r>
              <a:rPr lang="it-IT" i="1" dirty="0" smtClean="0"/>
              <a:t> (Sessione </a:t>
            </a:r>
            <a:r>
              <a:rPr lang="it-IT" i="1" dirty="0"/>
              <a:t>Estiva A.A. </a:t>
            </a:r>
            <a:r>
              <a:rPr lang="it-IT" i="1" dirty="0" smtClean="0"/>
              <a:t>2012/2013)</a:t>
            </a:r>
            <a:r>
              <a:rPr lang="it-IT" i="1" dirty="0"/>
              <a:t>	</a:t>
            </a:r>
            <a:r>
              <a:rPr lang="it-IT" i="1" dirty="0" smtClean="0"/>
              <a:t>	10 </a:t>
            </a:r>
            <a:r>
              <a:rPr lang="it-IT" i="1" dirty="0"/>
              <a:t>Giugno 2013 al 31 Luglio 2013</a:t>
            </a:r>
            <a:endParaRPr lang="it-IT" dirty="0"/>
          </a:p>
          <a:p>
            <a:r>
              <a:rPr lang="it-IT" i="1" dirty="0"/>
              <a:t>3° Sessione </a:t>
            </a:r>
            <a:r>
              <a:rPr lang="it-IT" i="1" dirty="0" smtClean="0"/>
              <a:t>(Sessione </a:t>
            </a:r>
            <a:r>
              <a:rPr lang="it-IT" i="1" dirty="0"/>
              <a:t>Autunnale A.A. </a:t>
            </a:r>
            <a:r>
              <a:rPr lang="it-IT" i="1" dirty="0" smtClean="0"/>
              <a:t>2012-2013)</a:t>
            </a:r>
            <a:r>
              <a:rPr lang="it-IT" i="1" dirty="0"/>
              <a:t>	2 Settembre 2013 al 10 </a:t>
            </a:r>
            <a:r>
              <a:rPr lang="it-IT" i="1" dirty="0" smtClean="0"/>
              <a:t>Ottobre </a:t>
            </a:r>
            <a:r>
              <a:rPr lang="it-IT" i="1" dirty="0"/>
              <a:t>2013</a:t>
            </a:r>
            <a:endParaRPr lang="it-IT" dirty="0"/>
          </a:p>
          <a:p>
            <a:r>
              <a:rPr lang="it-IT" i="1" dirty="0"/>
              <a:t> </a:t>
            </a:r>
            <a:endParaRPr lang="it-IT" dirty="0"/>
          </a:p>
          <a:p>
            <a:endParaRPr lang="it-IT" b="1" i="1" dirty="0" smtClean="0"/>
          </a:p>
          <a:p>
            <a:r>
              <a:rPr lang="it-IT" b="1" i="1" dirty="0" smtClean="0"/>
              <a:t>Appelli </a:t>
            </a:r>
            <a:r>
              <a:rPr lang="it-IT" b="1" i="1" dirty="0"/>
              <a:t>riservati a studenti ripetenti e fuori corso:</a:t>
            </a:r>
            <a:endParaRPr lang="it-IT" dirty="0"/>
          </a:p>
          <a:p>
            <a:r>
              <a:rPr lang="it-IT" i="1" dirty="0"/>
              <a:t>dal 05 Novembre 2012 al 10 Gennaio 2013</a:t>
            </a:r>
            <a:endParaRPr lang="it-IT" dirty="0"/>
          </a:p>
          <a:p>
            <a:r>
              <a:rPr lang="it-IT" i="1" dirty="0"/>
              <a:t>dal 01 Aprile 2013 al 30 Maggio 2013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22704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Attività didattiche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Le attività didattiche consistono in :</a:t>
            </a:r>
            <a:r>
              <a:rPr lang="it-IT" i="1" dirty="0"/>
              <a:t> </a:t>
            </a:r>
            <a:endParaRPr lang="it-IT" i="1" dirty="0" smtClean="0"/>
          </a:p>
          <a:p>
            <a:pPr marL="0" indent="0">
              <a:buNone/>
            </a:pPr>
            <a:r>
              <a:rPr lang="it-IT" i="1" dirty="0"/>
              <a:t>	</a:t>
            </a:r>
            <a:r>
              <a:rPr lang="it-IT" i="1" dirty="0" smtClean="0"/>
              <a:t>LF </a:t>
            </a:r>
            <a:r>
              <a:rPr lang="it-IT" i="1" dirty="0"/>
              <a:t>(Lezioni frontali) </a:t>
            </a:r>
            <a:r>
              <a:rPr lang="it-IT" i="1" dirty="0" err="1"/>
              <a:t>S</a:t>
            </a:r>
            <a:r>
              <a:rPr lang="it-IT" i="1" dirty="0"/>
              <a:t> (seminari) E (Esercitazioni)</a:t>
            </a:r>
            <a:r>
              <a:rPr lang="it-IT" dirty="0"/>
              <a:t>.  </a:t>
            </a:r>
          </a:p>
          <a:p>
            <a:endParaRPr lang="it-IT" dirty="0" smtClean="0"/>
          </a:p>
          <a:p>
            <a:r>
              <a:rPr lang="it-IT" dirty="0" smtClean="0"/>
              <a:t>Per </a:t>
            </a:r>
            <a:r>
              <a:rPr lang="it-IT" dirty="0"/>
              <a:t>ciascun CFU acquisibile attraverso insegnamenti si calcolano 6 ore di impegno didattico e 19 ore di studio personale o di altro impegno individuale. </a:t>
            </a:r>
            <a:endParaRPr lang="it-IT" dirty="0" smtClean="0"/>
          </a:p>
          <a:p>
            <a:endParaRPr lang="it-IT" dirty="0"/>
          </a:p>
          <a:p>
            <a:endParaRPr lang="it-IT" dirty="0"/>
          </a:p>
          <a:p>
            <a:r>
              <a:rPr lang="it-IT" dirty="0" smtClean="0"/>
              <a:t>Regolamento corso di laurea</a:t>
            </a:r>
          </a:p>
          <a:p>
            <a:pPr lvl="1"/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48562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Piano degli studi 2012/2013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smtClean="0"/>
              <a:t>Insegnamenti</a:t>
            </a:r>
          </a:p>
          <a:p>
            <a:endParaRPr lang="it-IT" dirty="0"/>
          </a:p>
          <a:p>
            <a:r>
              <a:rPr lang="it-IT" dirty="0" smtClean="0"/>
              <a:t>Docenti</a:t>
            </a:r>
          </a:p>
          <a:p>
            <a:endParaRPr lang="it-IT" dirty="0"/>
          </a:p>
          <a:p>
            <a:r>
              <a:rPr lang="it-IT" dirty="0" smtClean="0"/>
              <a:t>I e II ciclo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137685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Obiettivo formativo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Il </a:t>
            </a:r>
            <a:r>
              <a:rPr lang="it-IT" dirty="0"/>
              <a:t>Corso di Laurea Magistrale in Programmazione e Gestione delle Politiche Sociali (Classe LM-87 Classe delle lauree magistrali in SERVIZIO SOCIALE E POLITICHE SOCIALI) si pone l’obiettivo di creare un profilo professionale di esperto nel campo della gestione e programmazione dei servizi sociali. </a:t>
            </a:r>
          </a:p>
        </p:txBody>
      </p:sp>
    </p:spTree>
    <p:extLst>
      <p:ext uri="{BB962C8B-B14F-4D97-AF65-F5344CB8AC3E}">
        <p14:creationId xmlns:p14="http://schemas.microsoft.com/office/powerpoint/2010/main" xmlns="" val="2065384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nucleo centrale della formazione  prevede: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una </a:t>
            </a:r>
            <a:r>
              <a:rPr lang="it-IT" b="1" dirty="0">
                <a:solidFill>
                  <a:schemeClr val="tx2">
                    <a:lumMod val="50000"/>
                  </a:schemeClr>
                </a:solidFill>
              </a:rPr>
              <a:t>solida formazione analitico-metodologica </a:t>
            </a:r>
            <a:r>
              <a:rPr lang="it-IT" dirty="0"/>
              <a:t>che permetta al laureato di gestire le basi conoscitive ai fini della programmazione e </a:t>
            </a:r>
            <a:r>
              <a:rPr lang="it-IT" dirty="0" smtClean="0"/>
              <a:t>del monitoraggio </a:t>
            </a:r>
            <a:r>
              <a:rPr lang="it-IT" dirty="0"/>
              <a:t>delle politiche; </a:t>
            </a:r>
          </a:p>
          <a:p>
            <a:r>
              <a:rPr lang="it-IT" dirty="0" smtClean="0"/>
              <a:t>una </a:t>
            </a:r>
            <a:r>
              <a:rPr lang="it-IT" b="1" dirty="0">
                <a:solidFill>
                  <a:srgbClr val="323543"/>
                </a:solidFill>
              </a:rPr>
              <a:t>conoscenza avanzata delle discipline sociologiche </a:t>
            </a:r>
            <a:r>
              <a:rPr lang="it-IT" dirty="0"/>
              <a:t>e del servizio sociale</a:t>
            </a:r>
          </a:p>
          <a:p>
            <a:r>
              <a:rPr lang="it-IT" dirty="0" smtClean="0"/>
              <a:t>un’elevata </a:t>
            </a:r>
            <a:r>
              <a:rPr lang="it-IT" b="1" dirty="0"/>
              <a:t>capacità di analisi ed interpretazione dei fenomeni sociali</a:t>
            </a:r>
            <a:r>
              <a:rPr lang="it-IT" dirty="0"/>
              <a:t> attraverso un approccio multidisciplinare nel campo delle discipline economiche, statistiche, giuridiche, politologiche, antropologiche, psico-pedagogiche e degli studi sul multiculturalismo e le problematiche di genere</a:t>
            </a:r>
          </a:p>
          <a:p>
            <a:r>
              <a:rPr lang="it-IT" dirty="0" smtClean="0"/>
              <a:t>un </a:t>
            </a:r>
            <a:r>
              <a:rPr lang="it-IT" b="1" dirty="0"/>
              <a:t>approfondimento</a:t>
            </a:r>
            <a:r>
              <a:rPr lang="it-IT" dirty="0"/>
              <a:t> nel campo degli </a:t>
            </a:r>
            <a:r>
              <a:rPr lang="it-IT" b="1" dirty="0"/>
              <a:t>ambiti giuridici </a:t>
            </a:r>
            <a:r>
              <a:rPr lang="it-IT" dirty="0"/>
              <a:t>di maggior rilevanza per la programmazione e la gestione amministrativa dei servizi.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33792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dirty="0"/>
              <a:t>I laureati nei corsi di laurea magistrale </a:t>
            </a:r>
            <a:r>
              <a:rPr lang="it-IT" dirty="0" smtClean="0"/>
              <a:t>potranno </a:t>
            </a:r>
            <a:r>
              <a:rPr lang="it-IT" dirty="0"/>
              <a:t>esercitare </a:t>
            </a:r>
            <a:r>
              <a:rPr lang="it-IT" b="1" dirty="0"/>
              <a:t>funzioni di organizzazione, gestione e consulenza a persone, organizzazioni ed istituzioni</a:t>
            </a:r>
            <a:r>
              <a:rPr lang="it-IT" dirty="0"/>
              <a:t> nel campo delle politiche e dei servizi sociali; tali funzioni potranno riguardare le dinamiche relazionali, la gestione di risorse umane, l'organizzazione delle risorse e delle strutture e la gestione economica di enti, servizi ed organizzazioni, nonché la progettazione delle politiche sociali. </a:t>
            </a: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I </a:t>
            </a:r>
            <a:r>
              <a:rPr lang="it-IT" dirty="0"/>
              <a:t>laureati nei corsi di laurea magistrale della classe potranno </a:t>
            </a:r>
            <a:r>
              <a:rPr lang="it-IT" b="1" dirty="0"/>
              <a:t>esercitare attività professionale</a:t>
            </a:r>
            <a:r>
              <a:rPr lang="it-IT" dirty="0"/>
              <a:t>, anche </a:t>
            </a:r>
            <a:r>
              <a:rPr lang="it-IT" b="1" dirty="0"/>
              <a:t>autonoma</a:t>
            </a:r>
            <a:r>
              <a:rPr lang="it-IT" dirty="0"/>
              <a:t>, nelle aree preventivo-promozionali, manageriali, didattico-formative e di ricerca, nonché di aiuto nei processi di inclusione e coesione sociale, di riconoscimento dei diritti sociali. </a:t>
            </a: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Il </a:t>
            </a:r>
            <a:r>
              <a:rPr lang="it-IT" dirty="0"/>
              <a:t>curriculum consente </a:t>
            </a:r>
            <a:r>
              <a:rPr lang="it-IT" b="1" dirty="0"/>
              <a:t>l’accesso all’esame di Stato per Assistente Sociale</a:t>
            </a:r>
            <a:r>
              <a:rPr lang="it-IT" dirty="0"/>
              <a:t> albo A </a:t>
            </a:r>
          </a:p>
        </p:txBody>
      </p:sp>
    </p:spTree>
    <p:extLst>
      <p:ext uri="{BB962C8B-B14F-4D97-AF65-F5344CB8AC3E}">
        <p14:creationId xmlns:p14="http://schemas.microsoft.com/office/powerpoint/2010/main" xmlns="" val="3524000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Città.thmx</Template>
  <TotalTime>304</TotalTime>
  <Words>561</Words>
  <Application>Microsoft Office PowerPoint</Application>
  <PresentationFormat>Presentazione su schermo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Città</vt:lpstr>
      <vt:lpstr>Lm 87 Programmazione e gestione delle politiche e dei servizi sociali</vt:lpstr>
      <vt:lpstr>Corso di Laurea Magistrale in  Programmazione e Gestione delle Politiche Sociali</vt:lpstr>
      <vt:lpstr>Consultare il SITO:</vt:lpstr>
      <vt:lpstr>Calendario didattico /esami / appelli</vt:lpstr>
      <vt:lpstr>Attività didattiche</vt:lpstr>
      <vt:lpstr>Piano degli studi 2012/2013</vt:lpstr>
      <vt:lpstr>Obiettivo formativo</vt:lpstr>
      <vt:lpstr>Il nucleo centrale della formazione  prevede:</vt:lpstr>
      <vt:lpstr>Diapositiva 9</vt:lpstr>
      <vt:lpstr>Tirocinio</vt:lpstr>
      <vt:lpstr>Percorso tirocinio</vt:lpstr>
      <vt:lpstr>Prova finale / laurea</vt:lpstr>
      <vt:lpstr>Alcune considerazioni finali</vt:lpstr>
    </vt:vector>
  </TitlesOfParts>
  <Company>Università degli studi di Catania DAPPSI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 87 Programmazione e gestione delle politiche e dei servizi sociali</dc:title>
  <dc:creator>Teresa Consoli</dc:creator>
  <cp:lastModifiedBy>Putrino Graciela</cp:lastModifiedBy>
  <cp:revision>14</cp:revision>
  <cp:lastPrinted>2012-11-07T18:25:33Z</cp:lastPrinted>
  <dcterms:created xsi:type="dcterms:W3CDTF">2012-11-03T07:54:34Z</dcterms:created>
  <dcterms:modified xsi:type="dcterms:W3CDTF">2012-11-13T11:25:20Z</dcterms:modified>
</cp:coreProperties>
</file>